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7" r:id="rId1"/>
  </p:sldMasterIdLst>
  <p:notesMasterIdLst>
    <p:notesMasterId r:id="rId41"/>
  </p:notesMasterIdLst>
  <p:handoutMasterIdLst>
    <p:handoutMasterId r:id="rId42"/>
  </p:handoutMasterIdLst>
  <p:sldIdLst>
    <p:sldId id="256" r:id="rId2"/>
    <p:sldId id="277" r:id="rId3"/>
    <p:sldId id="258" r:id="rId4"/>
    <p:sldId id="259" r:id="rId5"/>
    <p:sldId id="280" r:id="rId6"/>
    <p:sldId id="257" r:id="rId7"/>
    <p:sldId id="264" r:id="rId8"/>
    <p:sldId id="261" r:id="rId9"/>
    <p:sldId id="262" r:id="rId10"/>
    <p:sldId id="263" r:id="rId11"/>
    <p:sldId id="265" r:id="rId12"/>
    <p:sldId id="268" r:id="rId13"/>
    <p:sldId id="272" r:id="rId14"/>
    <p:sldId id="270" r:id="rId15"/>
    <p:sldId id="275" r:id="rId16"/>
    <p:sldId id="282" r:id="rId17"/>
    <p:sldId id="273" r:id="rId18"/>
    <p:sldId id="278" r:id="rId19"/>
    <p:sldId id="274" r:id="rId20"/>
    <p:sldId id="276" r:id="rId21"/>
    <p:sldId id="279" r:id="rId22"/>
    <p:sldId id="283" r:id="rId23"/>
    <p:sldId id="281" r:id="rId24"/>
    <p:sldId id="288" r:id="rId25"/>
    <p:sldId id="284" r:id="rId26"/>
    <p:sldId id="285" r:id="rId27"/>
    <p:sldId id="286" r:id="rId28"/>
    <p:sldId id="287" r:id="rId29"/>
    <p:sldId id="289" r:id="rId30"/>
    <p:sldId id="290" r:id="rId31"/>
    <p:sldId id="291" r:id="rId32"/>
    <p:sldId id="292" r:id="rId33"/>
    <p:sldId id="294" r:id="rId34"/>
    <p:sldId id="295" r:id="rId35"/>
    <p:sldId id="293" r:id="rId36"/>
    <p:sldId id="297" r:id="rId37"/>
    <p:sldId id="299" r:id="rId38"/>
    <p:sldId id="298" r:id="rId39"/>
    <p:sldId id="29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yman Naseri" initials="PN" lastIdx="1" clrIdx="0">
    <p:extLst>
      <p:ext uri="{19B8F6BF-5375-455C-9EA6-DF929625EA0E}">
        <p15:presenceInfo xmlns:p15="http://schemas.microsoft.com/office/powerpoint/2012/main" userId="031681dd535709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 autoAdjust="0"/>
    <p:restoredTop sz="94675" autoAdjust="0"/>
  </p:normalViewPr>
  <p:slideViewPr>
    <p:cSldViewPr snapToGrid="0">
      <p:cViewPr>
        <p:scale>
          <a:sx n="96" d="100"/>
          <a:sy n="96" d="100"/>
        </p:scale>
        <p:origin x="60" y="10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751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FBBC06-E13E-671B-E1F9-23914570B0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08AE9B-B48B-97FA-1287-0FC53987F4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5E14-95BF-402E-B0EE-D0F07502DEE1}" type="datetime1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A90F51-BB51-7772-15BB-3063997F94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fffffffffff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E9273-2261-1226-77BA-FB6BE5442F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17FD6-7626-404E-94D7-FDBF90EAC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56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EA16F-3F6E-4F04-99BC-AD2EA00AC2DE}" type="datetime1">
              <a:rPr lang="en-US" smtClean="0"/>
              <a:t>1/7/2023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fffffffffff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E8C18-E23D-46E1-AC3B-D863623EE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99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8E8C18-E23D-46E1-AC3B-D863623EE7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252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CFDA766-F566-4CE8-9760-646B79B35418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09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3591-E44D-4323-9102-782FB815144F}" type="datetime1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55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7FF6E-1C12-4FF6-B855-C24A3412D697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659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635A2-64E9-48B0-85AA-0F49FB35C0E5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324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BFF3-1CEE-415E-81D4-7F77AAAEC3AF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04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BBBCB-D678-41F5-870C-AFFE66D705BC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601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C4D0E-3034-4A49-80C6-8983707C703A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65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A6F8-8393-460F-AC1F-2282E42043DD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30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0A025-2C53-4465-87ED-28BAF547CE41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08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6AEE-EF2A-45ED-8E97-6133B4AD61FB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05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BE85A-BA00-4772-BDDC-D75CDEEE4BE2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01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E4733-155C-4C6B-BB84-3E044A4F26DF}" type="datetime1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5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D4F6F-523F-4E9D-B4E2-4D53766850D3}" type="datetime1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915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193C7-F1C3-4A7C-ACA1-47535313EA86}" type="datetime1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748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614-DE59-4C28-B6F5-FBC3A77288FF}" type="datetime1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68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68B53-C512-4464-AB8B-515FF49357A9}" type="datetime1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55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1CB91-E508-4DFF-BD93-61040F9DEF2A}" type="datetime1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4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79F9CE5-DEE4-4C3A-BFEB-6BBFA90C8024}" type="datetime1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B57CD5E-8FB2-4BEA-BCE0-E1F29C6B8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2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949" r:id="rId12"/>
    <p:sldLayoutId id="2147483950" r:id="rId13"/>
    <p:sldLayoutId id="2147483951" r:id="rId14"/>
    <p:sldLayoutId id="2147483952" r:id="rId15"/>
    <p:sldLayoutId id="2147483953" r:id="rId16"/>
    <p:sldLayoutId id="2147483954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5EC35-48EC-347B-4A6F-5C9AA12D96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0D730-2F43-0A5A-A4AB-22077E62EF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Peyman Naseri</a:t>
            </a:r>
          </a:p>
          <a:p>
            <a:r>
              <a:rPr lang="en-US" dirty="0"/>
              <a:t>ADS course presentation </a:t>
            </a:r>
          </a:p>
          <a:p>
            <a:r>
              <a:rPr lang="en-US" dirty="0"/>
              <a:t>Fall 01-02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91F85BC-A44A-9550-6F75-D7C53DB6B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634" y="4651513"/>
            <a:ext cx="1375683" cy="68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99F0D-5160-A8D1-099C-F13D3E2AF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C7D3-1BDD-3CF5-E8D1-69722DDB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Preprocessing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62FD5-7BF1-A707-9444-1E19AA2AD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Punctuation</a:t>
            </a:r>
          </a:p>
          <a:p>
            <a:r>
              <a:rPr lang="en-US" dirty="0"/>
              <a:t>Remove Stop-words</a:t>
            </a:r>
          </a:p>
          <a:p>
            <a:r>
              <a:rPr lang="en-US" dirty="0"/>
              <a:t>Spelling Correction </a:t>
            </a:r>
          </a:p>
          <a:p>
            <a:r>
              <a:rPr lang="en-US" dirty="0"/>
              <a:t>Stemming &amp; Lemmatization</a:t>
            </a:r>
          </a:p>
          <a:p>
            <a:r>
              <a:rPr lang="en-US" dirty="0"/>
              <a:t>Remove Numbers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B0F44-F758-231B-D413-2DAB725EB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1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79DD8-3077-9E73-6524-706D63DE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9DFA2-6B90-3E5E-7F74-1F4EDB757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Unbalanced Data </a:t>
            </a:r>
          </a:p>
          <a:p>
            <a:r>
              <a:rPr lang="en-US" dirty="0"/>
              <a:t>Text Length Distribution</a:t>
            </a:r>
          </a:p>
          <a:p>
            <a:r>
              <a:rPr lang="en-US" dirty="0"/>
              <a:t>Visualizing the Most Frequent Word</a:t>
            </a:r>
          </a:p>
          <a:p>
            <a:r>
              <a:rPr lang="en-US" dirty="0" err="1"/>
              <a:t>WordCloud</a:t>
            </a:r>
            <a:endParaRPr lang="en-US" dirty="0"/>
          </a:p>
          <a:p>
            <a:r>
              <a:rPr lang="en-US" dirty="0"/>
              <a:t>Visualizing of the Sentimental Words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94524-5D19-D034-5241-E82F0A548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38B00-A00B-0A91-115C-54E100D0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12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82581FC-5E05-B128-EFA4-6197FC29A24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5400" y="2836173"/>
            <a:ext cx="9601200" cy="130492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Engineering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Text Representation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Word Embedding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4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9D8209-09C8-B835-B652-BE0BD20A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4C55F-4AA8-9CD8-F584-6350C4C27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573" y="1381354"/>
            <a:ext cx="7325139" cy="4771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9BF252-CDA7-64FA-E735-2E978B80801C}"/>
              </a:ext>
            </a:extLst>
          </p:cNvPr>
          <p:cNvSpPr txBox="1"/>
          <p:nvPr/>
        </p:nvSpPr>
        <p:spPr>
          <a:xfrm>
            <a:off x="4557920" y="744562"/>
            <a:ext cx="362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Good Embedding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328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C9B73-A282-4771-0D97-3FF63924B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W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ord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mbedding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echniques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D21033-E0B0-E2FA-DB60-375A1C275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201" y="2557463"/>
            <a:ext cx="7847598" cy="3317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7A71B-1B00-E222-91D9-26C756E9B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3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8BE6-F50F-B214-9566-CF1AF5578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CEDD2-6CA1-5624-DE43-1FE0E6CF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Non-Context Based</a:t>
            </a:r>
          </a:p>
          <a:p>
            <a:pPr lvl="1"/>
            <a:r>
              <a:rPr lang="en-US" dirty="0"/>
              <a:t>One-Hot</a:t>
            </a:r>
          </a:p>
          <a:p>
            <a:pPr lvl="1"/>
            <a:r>
              <a:rPr lang="en-US" dirty="0"/>
              <a:t>TF-IDF</a:t>
            </a:r>
          </a:p>
          <a:p>
            <a:r>
              <a:rPr lang="en-US" dirty="0"/>
              <a:t>Context Based</a:t>
            </a:r>
          </a:p>
          <a:p>
            <a:pPr lvl="1"/>
            <a:r>
              <a:rPr lang="en-US" dirty="0"/>
              <a:t>Language Model</a:t>
            </a:r>
          </a:p>
          <a:p>
            <a:pPr lvl="1"/>
            <a:r>
              <a:rPr lang="en-US" dirty="0"/>
              <a:t>RNN</a:t>
            </a:r>
          </a:p>
          <a:p>
            <a:pPr lvl="1"/>
            <a:r>
              <a:rPr lang="en-US" dirty="0"/>
              <a:t>Transformers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B44D9-BE1B-1083-0C8C-F74EC339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A2EE2F8-2592-356D-FCDE-D54A273C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Non-Context Based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C0526-6AA9-2840-3985-81CB56D7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6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3C4EE-B757-929C-AEDE-31E889A2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AC052-C6D5-6930-560C-261B3D9A0C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56691" y="335389"/>
            <a:ext cx="9601200" cy="1303337"/>
          </a:xfrm>
        </p:spPr>
        <p:txBody>
          <a:bodyPr/>
          <a:lstStyle/>
          <a:p>
            <a:r>
              <a:rPr lang="en-US" dirty="0"/>
              <a:t>One-Hot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526C4D69-F3D2-27A2-DAD4-A5149141F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713062"/>
              </p:ext>
            </p:extLst>
          </p:nvPr>
        </p:nvGraphicFramePr>
        <p:xfrm>
          <a:off x="2111602" y="2378766"/>
          <a:ext cx="776954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7543">
                  <a:extLst>
                    <a:ext uri="{9D8B030D-6E8A-4147-A177-3AD203B41FA5}">
                      <a16:colId xmlns:a16="http://schemas.microsoft.com/office/drawing/2014/main" val="133339228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0439149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41245054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702759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5325959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89868798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8167768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4289994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آبی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ایران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اتمام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است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بیمار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بندر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...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25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ذخایر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088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آبی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796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ایران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27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در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672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حال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96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اتمام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400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a-IR" dirty="0"/>
                        <a:t>است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575549"/>
                  </a:ext>
                </a:extLst>
              </a:tr>
            </a:tbl>
          </a:graphicData>
        </a:graphic>
      </p:graphicFrame>
      <p:sp>
        <p:nvSpPr>
          <p:cNvPr id="12" name="Left Brace 11">
            <a:extLst>
              <a:ext uri="{FF2B5EF4-FFF2-40B4-BE49-F238E27FC236}">
                <a16:creationId xmlns:a16="http://schemas.microsoft.com/office/drawing/2014/main" id="{5E856B8F-D7EC-D5DC-38F7-AD2137840F96}"/>
              </a:ext>
            </a:extLst>
          </p:cNvPr>
          <p:cNvSpPr/>
          <p:nvPr/>
        </p:nvSpPr>
        <p:spPr>
          <a:xfrm rot="5400000">
            <a:off x="6242068" y="-1355396"/>
            <a:ext cx="179965" cy="70981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17E083F0-8E92-5356-7BF7-EE79B24F0FA0}"/>
              </a:ext>
            </a:extLst>
          </p:cNvPr>
          <p:cNvSpPr/>
          <p:nvPr/>
        </p:nvSpPr>
        <p:spPr>
          <a:xfrm>
            <a:off x="1783253" y="2756801"/>
            <a:ext cx="240196" cy="25886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5EB1CF-E11C-455F-A692-4E3FBECC5E61}"/>
              </a:ext>
            </a:extLst>
          </p:cNvPr>
          <p:cNvSpPr txBox="1"/>
          <p:nvPr/>
        </p:nvSpPr>
        <p:spPr>
          <a:xfrm rot="16200000">
            <a:off x="1005227" y="3774519"/>
            <a:ext cx="1006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words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E84F8E-E3A2-4328-4276-31262A57C05E}"/>
              </a:ext>
            </a:extLst>
          </p:cNvPr>
          <p:cNvSpPr txBox="1"/>
          <p:nvPr/>
        </p:nvSpPr>
        <p:spPr>
          <a:xfrm>
            <a:off x="5605055" y="1638726"/>
            <a:ext cx="176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Dictionary</a:t>
            </a:r>
          </a:p>
        </p:txBody>
      </p:sp>
    </p:spTree>
    <p:extLst>
      <p:ext uri="{BB962C8B-B14F-4D97-AF65-F5344CB8AC3E}">
        <p14:creationId xmlns:p14="http://schemas.microsoft.com/office/powerpoint/2010/main" val="257771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BBDD0-BD84-B45B-A550-54CAEBF5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DDDD8-336A-EE99-DC10-C981492E2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2BC90E-AD70-8C30-FDBF-CDF53C5A9C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993655-79A6-8A2D-B1A3-01A6CF5D3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BB6727-2319-4991-5F39-D8B2ACEA75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619F7-9B9D-83C6-A741-59BC2BE4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8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4028E-3D90-65C7-7AB5-5C3C57079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19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4C86C2-BB5D-B560-7D0D-6D60977FC6C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8665" y="503869"/>
            <a:ext cx="9601200" cy="1303337"/>
          </a:xfrm>
        </p:spPr>
        <p:txBody>
          <a:bodyPr/>
          <a:lstStyle/>
          <a:p>
            <a:r>
              <a:rPr lang="en-US" dirty="0"/>
              <a:t>Term Frequency (TF)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31CEB0A-09DB-866B-1448-5CB8471FF39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3380292"/>
              </p:ext>
            </p:extLst>
          </p:nvPr>
        </p:nvGraphicFramePr>
        <p:xfrm>
          <a:off x="1948069" y="2861960"/>
          <a:ext cx="8530074" cy="3023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582">
                  <a:extLst>
                    <a:ext uri="{9D8B030D-6E8A-4147-A177-3AD203B41FA5}">
                      <a16:colId xmlns:a16="http://schemas.microsoft.com/office/drawing/2014/main" val="1296344137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3235849407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4004849795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903600826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3953518458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629748012"/>
                    </a:ext>
                  </a:extLst>
                </a:gridCol>
                <a:gridCol w="1218582">
                  <a:extLst>
                    <a:ext uri="{9D8B030D-6E8A-4147-A177-3AD203B41FA5}">
                      <a16:colId xmlns:a16="http://schemas.microsoft.com/office/drawing/2014/main" val="3010496829"/>
                    </a:ext>
                  </a:extLst>
                </a:gridCol>
              </a:tblGrid>
              <a:tr h="37787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Iran-int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a-IR" dirty="0"/>
                        <a:t>اقتصاد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ورزشی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کیهان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450713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رئیسی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97441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دلار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947576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علی دایی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232936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مهسا امینی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455229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اعدام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272406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یارانه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a-IR" dirty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489427"/>
                  </a:ext>
                </a:extLst>
              </a:tr>
              <a:tr h="377877">
                <a:tc>
                  <a:txBody>
                    <a:bodyPr/>
                    <a:lstStyle/>
                    <a:p>
                      <a:r>
                        <a:rPr lang="fa-I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252210"/>
                  </a:ext>
                </a:extLst>
              </a:tr>
            </a:tbl>
          </a:graphicData>
        </a:graphic>
      </p:graphicFrame>
      <p:sp>
        <p:nvSpPr>
          <p:cNvPr id="6" name="Left Brace 5">
            <a:extLst>
              <a:ext uri="{FF2B5EF4-FFF2-40B4-BE49-F238E27FC236}">
                <a16:creationId xmlns:a16="http://schemas.microsoft.com/office/drawing/2014/main" id="{3544AC50-F0E4-879F-586E-E4D543D9324B}"/>
              </a:ext>
            </a:extLst>
          </p:cNvPr>
          <p:cNvSpPr/>
          <p:nvPr/>
        </p:nvSpPr>
        <p:spPr>
          <a:xfrm rot="5400000">
            <a:off x="6706437" y="-1032254"/>
            <a:ext cx="176212" cy="71584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AE32A-3072-9326-CE5E-3B48B577DE87}"/>
              </a:ext>
            </a:extLst>
          </p:cNvPr>
          <p:cNvSpPr txBox="1"/>
          <p:nvPr/>
        </p:nvSpPr>
        <p:spPr>
          <a:xfrm rot="16200000">
            <a:off x="844716" y="4234037"/>
            <a:ext cx="1006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words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D3AFDE8-EADC-B754-EEC1-9E09CF09464A}"/>
              </a:ext>
            </a:extLst>
          </p:cNvPr>
          <p:cNvSpPr/>
          <p:nvPr/>
        </p:nvSpPr>
        <p:spPr>
          <a:xfrm>
            <a:off x="1643269" y="3226259"/>
            <a:ext cx="240196" cy="26587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C25E15-280F-58E6-A3D3-DEF77C61F5E9}"/>
              </a:ext>
            </a:extLst>
          </p:cNvPr>
          <p:cNvSpPr txBox="1"/>
          <p:nvPr/>
        </p:nvSpPr>
        <p:spPr>
          <a:xfrm>
            <a:off x="6032437" y="1920643"/>
            <a:ext cx="1769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Documents</a:t>
            </a:r>
          </a:p>
        </p:txBody>
      </p:sp>
    </p:spTree>
    <p:extLst>
      <p:ext uri="{BB962C8B-B14F-4D97-AF65-F5344CB8AC3E}">
        <p14:creationId xmlns:p14="http://schemas.microsoft.com/office/powerpoint/2010/main" val="198069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BE6C2A-15B9-ABB0-5253-33C237270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D5E71F-07DF-9AEE-6B02-376F4403E6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57499" y="624854"/>
            <a:ext cx="6728791" cy="1303337"/>
          </a:xfrm>
        </p:spPr>
        <p:txBody>
          <a:bodyPr/>
          <a:lstStyle/>
          <a:p>
            <a:r>
              <a:rPr lang="en-US" dirty="0"/>
              <a:t>Sentiment Analysis </a:t>
            </a:r>
            <a:r>
              <a:rPr lang="en-US" dirty="0">
                <a:sym typeface="Wingdings" panose="05000000000000000000" pitchFamily="2" charset="2"/>
              </a:rPr>
              <a:t>/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4FEB9-79F9-5A97-5B61-7C82809E5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04" y="1928191"/>
            <a:ext cx="6470373" cy="399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96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BA087-30F0-867E-3E90-1F87878C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8EF688-1A81-901C-A86F-5F6C32BD093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30" y="1132281"/>
            <a:ext cx="7320170" cy="4881671"/>
          </a:xfrm>
        </p:spPr>
      </p:pic>
    </p:spTree>
    <p:extLst>
      <p:ext uri="{BB962C8B-B14F-4D97-AF65-F5344CB8AC3E}">
        <p14:creationId xmlns:p14="http://schemas.microsoft.com/office/powerpoint/2010/main" val="154326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8BBDD0-BD84-B45B-A550-54CAEBF5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DDDD8-336A-EE99-DC10-C981492E2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2BC90E-AD70-8C30-FDBF-CDF53C5A9C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E993655-79A6-8A2D-B1A3-01A6CF5D3B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BB6727-2319-4991-5F39-D8B2ACEA759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F619F7-9B9D-83C6-A741-59BC2BE43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4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0A2EE2F8-2592-356D-FCDE-D54A273C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Context Based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C0526-6AA9-2840-3985-81CB56D7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3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5289A-858A-FE37-5F19-242BE1CC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29447E8-47BB-E84C-84E7-13E1C1698D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Limited words</a:t>
                </a:r>
                <a:r>
                  <a:rPr lang="fa-IR" dirty="0"/>
                  <a:t>  </a:t>
                </a:r>
                <a:r>
                  <a:rPr lang="en-US" dirty="0"/>
                  <a:t> ∑</a:t>
                </a:r>
              </a:p>
              <a:p>
                <a:r>
                  <a:rPr lang="en-US" dirty="0"/>
                  <a:t>Unlimited Sentence ∑*</a:t>
                </a:r>
              </a:p>
              <a:p>
                <a:r>
                  <a:rPr lang="en-US" dirty="0"/>
                  <a:t>Are all possible sentences produced with these alphabets and words?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𝑠𝑡𝑎𝑟𝑡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,.  .  .,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𝑠𝑡𝑜𝑝</m:t>
                      </m:r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629447E8-47BB-E84C-84E7-13E1C1698D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4A1AE-EF80-E55F-6B81-23C01EC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4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DF146-08EF-5FF5-25D0-560031C4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C0CB1-09C2-FD92-F8CC-FC7737D40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</a:t>
            </a:r>
          </a:p>
          <a:p>
            <a:pPr lvl="1"/>
            <a:r>
              <a:rPr lang="en-US" dirty="0"/>
              <a:t>n-gram</a:t>
            </a:r>
          </a:p>
          <a:p>
            <a:r>
              <a:rPr lang="en-US" dirty="0"/>
              <a:t>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D924-5B99-76D0-5CA4-77CBBC53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68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5289A-858A-FE37-5F19-242BE1CC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1873A5-4F2D-D38F-5C94-DD18D602A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733" y="2651125"/>
            <a:ext cx="7459445" cy="331787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4A1AE-EF80-E55F-6B81-23C01EC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6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5289A-858A-FE37-5F19-242BE1CC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Unigram (Bag of Word)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4A1AE-EF80-E55F-6B81-23C01ECE6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2FF06A-786A-2403-ABCE-09721FDAC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117" y="2547335"/>
            <a:ext cx="7101510" cy="35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9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FEDFE-E211-DB75-2764-145DC667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B946E-321B-89F3-F352-8FA9071B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06C41-3EA0-A9CB-86A1-2999E7AF8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53" y="2556931"/>
            <a:ext cx="6773518" cy="349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6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C0A68-90FA-548C-9915-C5F1A7B26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A1272-D45D-CD64-BF98-6646A65195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Estimation of probabilities</a:t>
                </a:r>
              </a:p>
              <a:p>
                <a:pPr lvl="1"/>
                <a:r>
                  <a:rPr lang="en-US" dirty="0"/>
                  <a:t>MLE :</a:t>
                </a:r>
                <a:endParaRPr lang="fa-I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dirty="0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0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𝑜𝑢𝑛𝑡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dirty="0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𝑜𝑢𝑛𝑡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Effect of m: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4A1272-D45D-CD64-BF98-6646A65195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44" t="-2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566CC0-FC75-74B0-FC8D-E4BF62A9EF05}"/>
              </a:ext>
            </a:extLst>
          </p:cNvPr>
          <p:cNvCxnSpPr>
            <a:cxnSpLocks/>
          </p:cNvCxnSpPr>
          <p:nvPr/>
        </p:nvCxnSpPr>
        <p:spPr>
          <a:xfrm flipV="1">
            <a:off x="2833645" y="5496339"/>
            <a:ext cx="7359925" cy="101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5E700-7157-726B-FDD0-A48ED2EDD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D8148-8A05-273C-52AD-983EBAE7F91B}"/>
              </a:ext>
            </a:extLst>
          </p:cNvPr>
          <p:cNvSpPr txBox="1"/>
          <p:nvPr/>
        </p:nvSpPr>
        <p:spPr>
          <a:xfrm>
            <a:off x="2745776" y="5553102"/>
            <a:ext cx="17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22A2E-68FB-62CC-018D-3BFA1B6F00A3}"/>
              </a:ext>
            </a:extLst>
          </p:cNvPr>
          <p:cNvSpPr txBox="1"/>
          <p:nvPr/>
        </p:nvSpPr>
        <p:spPr>
          <a:xfrm>
            <a:off x="10031733" y="555310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∞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1FC6C5-8716-8EED-15C0-71E294F822A3}"/>
              </a:ext>
            </a:extLst>
          </p:cNvPr>
          <p:cNvSpPr txBox="1"/>
          <p:nvPr/>
        </p:nvSpPr>
        <p:spPr>
          <a:xfrm>
            <a:off x="2427583" y="5048987"/>
            <a:ext cx="1889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independent words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C47082-DD69-07AC-50CA-B74A7BEF265F}"/>
              </a:ext>
            </a:extLst>
          </p:cNvPr>
          <p:cNvSpPr txBox="1"/>
          <p:nvPr/>
        </p:nvSpPr>
        <p:spPr>
          <a:xfrm>
            <a:off x="9007167" y="5048986"/>
            <a:ext cx="1889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entire history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99AE12-043F-6E56-7556-A896E825B6EE}"/>
              </a:ext>
            </a:extLst>
          </p:cNvPr>
          <p:cNvSpPr txBox="1"/>
          <p:nvPr/>
        </p:nvSpPr>
        <p:spPr>
          <a:xfrm>
            <a:off x="6315401" y="5553102"/>
            <a:ext cx="17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48995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190BD-A495-62B0-862B-871ADD356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0D8E8-CD8B-3B6E-DD6D-4404FE769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MLP</a:t>
            </a:r>
          </a:p>
          <a:p>
            <a:r>
              <a:rPr lang="en-US" dirty="0"/>
              <a:t>RNN </a:t>
            </a:r>
          </a:p>
          <a:p>
            <a:pPr lvl="1"/>
            <a:r>
              <a:rPr lang="en-US" dirty="0"/>
              <a:t>Vanilla</a:t>
            </a:r>
          </a:p>
          <a:p>
            <a:pPr lvl="1"/>
            <a:r>
              <a:rPr lang="en-US" dirty="0"/>
              <a:t>LSTM</a:t>
            </a:r>
          </a:p>
          <a:p>
            <a:r>
              <a:rPr lang="en-US" dirty="0"/>
              <a:t>Transformers</a:t>
            </a:r>
          </a:p>
          <a:p>
            <a:pPr lvl="1"/>
            <a:r>
              <a:rPr lang="en-US" dirty="0"/>
              <a:t>Attention Mechanism</a:t>
            </a:r>
          </a:p>
          <a:p>
            <a:pPr lvl="1"/>
            <a:r>
              <a:rPr lang="en-US" dirty="0"/>
              <a:t>Bert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37986-6078-0D98-83A9-3EC259EFC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1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59D4C8-230F-B657-0366-96BF25AF2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433" y="683222"/>
            <a:ext cx="8792967" cy="55207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4588564-A9EF-7357-A3E4-48E7C1C67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4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72630-7FD7-05CD-B08E-D1E4C8EE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F1FCAD-C90F-CCE0-CDCF-5CAB9E6DF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02" y="2586788"/>
            <a:ext cx="8678996" cy="35219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D6403-BE66-93CA-9B15-413B803AB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5EAA9-EC93-5869-679F-CE04A454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0F4E02-1CF5-888C-D301-B9D1919927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544" y="2441539"/>
            <a:ext cx="5866015" cy="37421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78300-4976-84A6-EE51-6AF1D2D9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CD30-9B9A-680C-BDBB-CC9D08B52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Weakness</a:t>
            </a:r>
            <a:r>
              <a:rPr lang="fa-IR" dirty="0"/>
              <a:t> </a:t>
            </a:r>
            <a:r>
              <a:rPr lang="en-US" dirty="0"/>
              <a:t> RNN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4A5EBC-381C-3B54-E064-3846827BF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040" y="2468562"/>
            <a:ext cx="5839460" cy="33178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3E8FC-168A-3F20-FB90-D1D6FCE7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94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8AC5FF-DF1A-D93F-932F-9E33EFF02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707" y="779715"/>
            <a:ext cx="9609666" cy="566738"/>
          </a:xfrm>
        </p:spPr>
        <p:txBody>
          <a:bodyPr>
            <a:noAutofit/>
          </a:bodyPr>
          <a:lstStyle/>
          <a:p>
            <a:r>
              <a:rPr lang="en-US" sz="3600" dirty="0"/>
              <a:t>Attention Mechanism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142CA5-D279-5CC4-D2AC-EDA4D6FA5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89580" y="5382152"/>
            <a:ext cx="9609666" cy="493712"/>
          </a:xfrm>
        </p:spPr>
        <p:txBody>
          <a:bodyPr>
            <a:noAutofit/>
          </a:bodyPr>
          <a:lstStyle/>
          <a:p>
            <a:r>
              <a:rPr lang="en-US" sz="2000" dirty="0"/>
              <a:t>In psychology, attention is the cognitive process of selectively concentrating on one or a few things while ignoring others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1E5F9-8CBE-F5C4-E5EB-ADF708A5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B0A690-13FE-9F41-65C8-B709423D7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65" y="1439589"/>
            <a:ext cx="8811870" cy="380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59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299C-1E9D-70D9-6A29-4A147CB1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525118"/>
            <a:ext cx="9609666" cy="566738"/>
          </a:xfrm>
        </p:spPr>
        <p:txBody>
          <a:bodyPr/>
          <a:lstStyle/>
          <a:p>
            <a:r>
              <a:rPr lang="en-US" dirty="0"/>
              <a:t>Attention + RNN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75EE7-412C-CDA6-27FF-CE194112A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1167" y="5199406"/>
            <a:ext cx="9609666" cy="566738"/>
          </a:xfrm>
        </p:spPr>
        <p:txBody>
          <a:bodyPr>
            <a:noAutofit/>
          </a:bodyPr>
          <a:lstStyle/>
          <a:p>
            <a:r>
              <a:rPr lang="en-US" sz="2000" dirty="0"/>
              <a:t>Instead of building a single context vector out of the encoder’s last hidden state, the goal of attention is to create shortcuts between the context vector and the entire source input (</a:t>
            </a:r>
            <a:r>
              <a:rPr lang="en-US" sz="2000" dirty="0" err="1"/>
              <a:t>Bahdanau</a:t>
            </a:r>
            <a:r>
              <a:rPr lang="en-US" sz="2000" dirty="0"/>
              <a:t>, Cho, and </a:t>
            </a:r>
            <a:r>
              <a:rPr lang="en-US" sz="2000" dirty="0" err="1"/>
              <a:t>Bengio</a:t>
            </a:r>
            <a:r>
              <a:rPr lang="en-US" sz="2000" dirty="0"/>
              <a:t> 2015).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662BE-824D-5D70-8AD8-1218A9CC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5D7C1A-8509-D458-1888-9F61EC2BC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39" y="1142953"/>
            <a:ext cx="7206231" cy="4005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C1B839-8E7E-66C9-5746-3630E82F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124" y="2289640"/>
            <a:ext cx="3204206" cy="171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37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1073C-75D8-5AFB-016B-2B1800A75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E388E1-2B19-DF32-A849-46DB3A263A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77179" y="670891"/>
            <a:ext cx="9804952" cy="730526"/>
          </a:xfrm>
        </p:spPr>
        <p:txBody>
          <a:bodyPr>
            <a:normAutofit fontScale="90000"/>
          </a:bodyPr>
          <a:lstStyle/>
          <a:p>
            <a:r>
              <a:rPr lang="en-US" dirty="0"/>
              <a:t>Self Attention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DB0422-53B8-8EDA-6597-E5F515D9AA7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891" y="1451113"/>
            <a:ext cx="6700217" cy="4419480"/>
          </a:xfrm>
        </p:spPr>
      </p:pic>
    </p:spTree>
    <p:extLst>
      <p:ext uri="{BB962C8B-B14F-4D97-AF65-F5344CB8AC3E}">
        <p14:creationId xmlns:p14="http://schemas.microsoft.com/office/powerpoint/2010/main" val="1862377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21F04-5888-F4E8-C51E-025E7CB8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EB765E-B6C0-9781-CCB4-DBADB466451E}"/>
              </a:ext>
            </a:extLst>
          </p:cNvPr>
          <p:cNvSpPr txBox="1">
            <a:spLocks/>
          </p:cNvSpPr>
          <p:nvPr/>
        </p:nvSpPr>
        <p:spPr>
          <a:xfrm>
            <a:off x="1277179" y="670891"/>
            <a:ext cx="9804952" cy="7305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Self Attention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24F7E-34A3-5D46-879B-6B010129F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99" y="1356691"/>
            <a:ext cx="8391009" cy="45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4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21F04-5888-F4E8-C51E-025E7CB8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EB765E-B6C0-9781-CCB4-DBADB466451E}"/>
              </a:ext>
            </a:extLst>
          </p:cNvPr>
          <p:cNvSpPr txBox="1">
            <a:spLocks/>
          </p:cNvSpPr>
          <p:nvPr/>
        </p:nvSpPr>
        <p:spPr>
          <a:xfrm>
            <a:off x="1277179" y="670891"/>
            <a:ext cx="9804952" cy="7305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Self Attention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9730B-76C9-2C5A-36CF-376418069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87" y="1565450"/>
            <a:ext cx="8630026" cy="421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45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921F04-5888-F4E8-C51E-025E7CB8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EB765E-B6C0-9781-CCB4-DBADB466451E}"/>
              </a:ext>
            </a:extLst>
          </p:cNvPr>
          <p:cNvSpPr txBox="1">
            <a:spLocks/>
          </p:cNvSpPr>
          <p:nvPr/>
        </p:nvSpPr>
        <p:spPr>
          <a:xfrm>
            <a:off x="1277179" y="670891"/>
            <a:ext cx="9804952" cy="73052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Attention is all you need (Vaswani et al., 2017)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39335-1131-AEDD-950D-B195E41B7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092" y="1536700"/>
            <a:ext cx="82391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63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774FA-9816-FCF6-BC6B-8F02D149E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5BC123-862D-BB0D-143A-DFBB9BC0D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358" y="1305793"/>
            <a:ext cx="8495284" cy="48029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DEE3AD-C16F-C997-2BB1-E09EA1905B73}"/>
              </a:ext>
            </a:extLst>
          </p:cNvPr>
          <p:cNvSpPr txBox="1"/>
          <p:nvPr/>
        </p:nvSpPr>
        <p:spPr>
          <a:xfrm>
            <a:off x="4045226" y="685800"/>
            <a:ext cx="3245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Attention Example</a:t>
            </a:r>
          </a:p>
        </p:txBody>
      </p:sp>
    </p:spTree>
    <p:extLst>
      <p:ext uri="{BB962C8B-B14F-4D97-AF65-F5344CB8AC3E}">
        <p14:creationId xmlns:p14="http://schemas.microsoft.com/office/powerpoint/2010/main" val="1291912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2E1160-BA1E-43AD-A1AF-22AF52786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09" y="720587"/>
            <a:ext cx="4967755" cy="2966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81E825-4A42-B5C4-4A63-080297E4D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89" y="655982"/>
            <a:ext cx="4967755" cy="5327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5B9AA-56F9-9A23-294D-C938E9CDA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88" y="3780008"/>
            <a:ext cx="5047576" cy="220334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9F7B6C8-06EB-F8E0-4B90-3BC45DF2A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8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E5053-EA4D-5A10-28AE-A7976A3E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F0406-88A3-48F4-2405-149C872C7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800" y="1849921"/>
            <a:ext cx="5634338" cy="3158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FBA219-E7A3-97A3-C0C0-EC402B006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62" y="2062370"/>
            <a:ext cx="4710819" cy="283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32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2C758ED-9DE7-C412-B3E8-2537CE49F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Data Scientist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F1A1C2E-96C8-2543-0C63-E621BE2F4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r>
              <a:rPr lang="en-US" dirty="0"/>
              <a:t>Data </a:t>
            </a:r>
            <a:endParaRPr lang="fa-IR" dirty="0"/>
          </a:p>
          <a:p>
            <a:pPr lvl="1"/>
            <a:r>
              <a:rPr lang="en-US" dirty="0"/>
              <a:t>Data Collection</a:t>
            </a:r>
          </a:p>
          <a:p>
            <a:pPr lvl="1"/>
            <a:r>
              <a:rPr lang="en-US" dirty="0"/>
              <a:t>Preprocessing </a:t>
            </a:r>
          </a:p>
          <a:p>
            <a:pPr lvl="1"/>
            <a:r>
              <a:rPr lang="en-US" dirty="0"/>
              <a:t>EDA</a:t>
            </a:r>
          </a:p>
          <a:p>
            <a:pPr lvl="1"/>
            <a:r>
              <a:rPr lang="en-US" dirty="0"/>
              <a:t>Feature Engineering (Text Representation)</a:t>
            </a:r>
          </a:p>
          <a:p>
            <a:r>
              <a:rPr lang="en-US" dirty="0"/>
              <a:t>Models</a:t>
            </a:r>
          </a:p>
          <a:p>
            <a:pPr lvl="1"/>
            <a:r>
              <a:rPr lang="en-US" dirty="0"/>
              <a:t>Classic</a:t>
            </a:r>
          </a:p>
          <a:p>
            <a:pPr lvl="1"/>
            <a:r>
              <a:rPr lang="en-US" dirty="0"/>
              <a:t>Neural Network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D6F0B89-27ED-A4A8-71F0-65E9A58F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6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0430-5939-1098-FEEE-158555EEE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9DC22C-180F-1EAE-B2D7-B4447893E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728" y="2557993"/>
            <a:ext cx="6452917" cy="331787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7D1CC-8AB0-05AD-B75A-5EA7E83DC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8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B6579-EC8E-5310-E914-60F486887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75" y="1878702"/>
            <a:ext cx="8433779" cy="3721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2A04D6-4081-D2CB-6AA3-F38F487EEE42}"/>
              </a:ext>
            </a:extLst>
          </p:cNvPr>
          <p:cNvSpPr txBox="1"/>
          <p:nvPr/>
        </p:nvSpPr>
        <p:spPr>
          <a:xfrm>
            <a:off x="4284593" y="1047705"/>
            <a:ext cx="3622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A glimpse of the data...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sz="24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A19626-5B17-F28A-4B53-B6040C4D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0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BF123F9-8C56-D0D6-C012-E87F3B3F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13807"/>
          </a:xfrm>
        </p:spPr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56766C7-8616-C230-F6D9-AAADE00A4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7682" y="2556932"/>
            <a:ext cx="8357149" cy="3318936"/>
          </a:xfrm>
        </p:spPr>
        <p:txBody>
          <a:bodyPr/>
          <a:lstStyle/>
          <a:p>
            <a:pPr marL="0" indent="0" algn="r">
              <a:buNone/>
            </a:pPr>
            <a:endParaRPr lang="fa-IR" dirty="0"/>
          </a:p>
          <a:p>
            <a:pPr marL="0" indent="0" algn="r">
              <a:buNone/>
            </a:pPr>
            <a:r>
              <a:rPr lang="fa-IR" dirty="0"/>
              <a:t>فیض رُوح القدس ار باز مـــدد فرماید        دیــــگران هم بکنند آن چه مَسیحا می کرد</a:t>
            </a:r>
            <a:endParaRPr lang="en-US" dirty="0"/>
          </a:p>
          <a:p>
            <a:pPr marL="0" indent="0" algn="r">
              <a:buNone/>
            </a:pPr>
            <a:endParaRPr lang="fa-IR" dirty="0"/>
          </a:p>
          <a:p>
            <a:pPr marL="0" indent="0" algn="r">
              <a:buNone/>
            </a:pPr>
            <a:r>
              <a:rPr lang="fa-IR" dirty="0"/>
              <a:t>فیض </a:t>
            </a:r>
            <a:r>
              <a:rPr lang="fa-IR" dirty="0">
                <a:solidFill>
                  <a:srgbClr val="FF0000"/>
                </a:solidFill>
              </a:rPr>
              <a:t>روح</a:t>
            </a:r>
            <a:r>
              <a:rPr lang="fa-IR" dirty="0"/>
              <a:t> ‌القدس </a:t>
            </a:r>
            <a:r>
              <a:rPr lang="fa-IR" dirty="0">
                <a:solidFill>
                  <a:srgbClr val="FF0000"/>
                </a:solidFill>
              </a:rPr>
              <a:t>اگر</a:t>
            </a:r>
            <a:r>
              <a:rPr lang="fa-IR" dirty="0"/>
              <a:t> باز </a:t>
            </a:r>
            <a:r>
              <a:rPr lang="fa-IR" dirty="0">
                <a:solidFill>
                  <a:srgbClr val="FF0000"/>
                </a:solidFill>
              </a:rPr>
              <a:t>مدد</a:t>
            </a:r>
            <a:r>
              <a:rPr lang="fa-IR" dirty="0"/>
              <a:t> فرماید         </a:t>
            </a:r>
            <a:r>
              <a:rPr lang="fa-IR" dirty="0">
                <a:solidFill>
                  <a:srgbClr val="FF0000"/>
                </a:solidFill>
              </a:rPr>
              <a:t>دیگران</a:t>
            </a:r>
            <a:r>
              <a:rPr lang="fa-IR" dirty="0"/>
              <a:t> هم بکنند آن چه </a:t>
            </a:r>
            <a:r>
              <a:rPr lang="fa-IR" dirty="0">
                <a:solidFill>
                  <a:srgbClr val="FF0000"/>
                </a:solidFill>
              </a:rPr>
              <a:t>مسیح</a:t>
            </a:r>
            <a:r>
              <a:rPr lang="fa-IR" dirty="0"/>
              <a:t> می کرد</a:t>
            </a:r>
            <a:endParaRPr lang="en-US" dirty="0"/>
          </a:p>
          <a:p>
            <a:pPr marL="0" indent="0" algn="r">
              <a:buNone/>
            </a:pPr>
            <a:endParaRPr lang="fa-IR" dirty="0"/>
          </a:p>
          <a:p>
            <a:pPr marL="0" indent="0" algn="r">
              <a:buNone/>
            </a:pPr>
            <a:r>
              <a:rPr lang="fa-IR" dirty="0"/>
              <a:t>فیض </a:t>
            </a:r>
            <a:r>
              <a:rPr lang="fa-IR" dirty="0">
                <a:solidFill>
                  <a:srgbClr val="00B050"/>
                </a:solidFill>
              </a:rPr>
              <a:t>روح‌القدس </a:t>
            </a:r>
            <a:r>
              <a:rPr lang="fa-IR" dirty="0"/>
              <a:t>اگر باز مدد فرماید         دیگران هم بکنند </a:t>
            </a:r>
            <a:r>
              <a:rPr lang="fa-IR" dirty="0">
                <a:solidFill>
                  <a:srgbClr val="00B050"/>
                </a:solidFill>
              </a:rPr>
              <a:t>آن‌چه</a:t>
            </a:r>
            <a:r>
              <a:rPr lang="fa-IR" dirty="0"/>
              <a:t> مسیح </a:t>
            </a:r>
            <a:r>
              <a:rPr lang="fa-IR" dirty="0">
                <a:solidFill>
                  <a:srgbClr val="00B050"/>
                </a:solidFill>
              </a:rPr>
              <a:t>می‌کرد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F851E-89EF-BC5B-AC07-AE5A984AA5EE}"/>
              </a:ext>
            </a:extLst>
          </p:cNvPr>
          <p:cNvSpPr txBox="1"/>
          <p:nvPr/>
        </p:nvSpPr>
        <p:spPr>
          <a:xfrm>
            <a:off x="909431" y="3038612"/>
            <a:ext cx="21319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Text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>
                <a:highlight>
                  <a:srgbClr val="FF0000"/>
                </a:highlight>
              </a:rPr>
              <a:t>Normalization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>
                <a:highlight>
                  <a:srgbClr val="00FF00"/>
                </a:highlight>
              </a:rPr>
              <a:t>Tokenization</a:t>
            </a:r>
          </a:p>
          <a:p>
            <a:endParaRPr lang="en-US" sz="2400" b="1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22E15A0-229D-4599-11BB-723743911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7CD5E-8FB2-4BEA-BCE0-E1F29C6B8E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768</TotalTime>
  <Words>479</Words>
  <Application>Microsoft Office PowerPoint</Application>
  <PresentationFormat>Widescreen</PresentationFormat>
  <Paragraphs>251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Arial</vt:lpstr>
      <vt:lpstr>Arial Unicode MS</vt:lpstr>
      <vt:lpstr>Calibri</vt:lpstr>
      <vt:lpstr>Cambria Math</vt:lpstr>
      <vt:lpstr>Garamond</vt:lpstr>
      <vt:lpstr>Organic</vt:lpstr>
      <vt:lpstr>Text classification</vt:lpstr>
      <vt:lpstr>Sentiment Analysis /</vt:lpstr>
      <vt:lpstr>PowerPoint Presentation</vt:lpstr>
      <vt:lpstr>PowerPoint Presentation</vt:lpstr>
      <vt:lpstr>PowerPoint Presentation</vt:lpstr>
      <vt:lpstr>As Data Scientist  </vt:lpstr>
      <vt:lpstr>Data Collection</vt:lpstr>
      <vt:lpstr>PowerPoint Presentation</vt:lpstr>
      <vt:lpstr>Preprocessing</vt:lpstr>
      <vt:lpstr>Another Preprocessing Techniques</vt:lpstr>
      <vt:lpstr>EDA</vt:lpstr>
      <vt:lpstr>Feature Engineering or Text Representation or Word Embedding </vt:lpstr>
      <vt:lpstr>PowerPoint Presentation</vt:lpstr>
      <vt:lpstr>Word Embedding Techniques</vt:lpstr>
      <vt:lpstr>Word Embedding</vt:lpstr>
      <vt:lpstr>Non-Context Based</vt:lpstr>
      <vt:lpstr>One-Hot</vt:lpstr>
      <vt:lpstr>One-Hot</vt:lpstr>
      <vt:lpstr>Term Frequency (TF)</vt:lpstr>
      <vt:lpstr>PowerPoint Presentation</vt:lpstr>
      <vt:lpstr>TF-IDF</vt:lpstr>
      <vt:lpstr>Context Based</vt:lpstr>
      <vt:lpstr>Language Model</vt:lpstr>
      <vt:lpstr>Language Model</vt:lpstr>
      <vt:lpstr>n-gram </vt:lpstr>
      <vt:lpstr>Unigram (Bag of Word) </vt:lpstr>
      <vt:lpstr>Bigram</vt:lpstr>
      <vt:lpstr>m-gram</vt:lpstr>
      <vt:lpstr>Neural Network</vt:lpstr>
      <vt:lpstr>Vanilla</vt:lpstr>
      <vt:lpstr>LSTM</vt:lpstr>
      <vt:lpstr>Weakness  RNN</vt:lpstr>
      <vt:lpstr>Attention Mechanism</vt:lpstr>
      <vt:lpstr>Attention + RNN </vt:lpstr>
      <vt:lpstr>Self Attention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classification</dc:title>
  <dc:creator>Peyman Naseri</dc:creator>
  <cp:lastModifiedBy>Peyman Naseri</cp:lastModifiedBy>
  <cp:revision>10</cp:revision>
  <dcterms:created xsi:type="dcterms:W3CDTF">2023-01-06T18:43:30Z</dcterms:created>
  <dcterms:modified xsi:type="dcterms:W3CDTF">2023-01-07T07:35:57Z</dcterms:modified>
</cp:coreProperties>
</file>